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9"/>
  </p:notesMasterIdLst>
  <p:handoutMasterIdLst>
    <p:handoutMasterId r:id="rId20"/>
  </p:handoutMasterIdLst>
  <p:sldIdLst>
    <p:sldId id="257" r:id="rId5"/>
    <p:sldId id="389" r:id="rId6"/>
    <p:sldId id="400" r:id="rId7"/>
    <p:sldId id="401" r:id="rId8"/>
    <p:sldId id="402" r:id="rId9"/>
    <p:sldId id="403" r:id="rId10"/>
    <p:sldId id="404" r:id="rId11"/>
    <p:sldId id="405" r:id="rId12"/>
    <p:sldId id="406" r:id="rId13"/>
    <p:sldId id="407" r:id="rId14"/>
    <p:sldId id="408" r:id="rId15"/>
    <p:sldId id="409" r:id="rId16"/>
    <p:sldId id="410" r:id="rId17"/>
    <p:sldId id="391" r:id="rId18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725" autoAdjust="0"/>
  </p:normalViewPr>
  <p:slideViewPr>
    <p:cSldViewPr snapToGrid="0">
      <p:cViewPr varScale="1">
        <p:scale>
          <a:sx n="109" d="100"/>
          <a:sy n="109" d="100"/>
        </p:scale>
        <p:origin x="534" y="7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222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9901395-E085-4F4B-8480-0D4D51470E22}" type="datetime1">
              <a:rPr lang="fr-FR" smtClean="0"/>
              <a:t>10/10/2023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23CDBB5-5B4A-4483-935D-A73935186B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46A5458-2F44-415F-9D8B-C167BD79D5BC}" type="datetime1">
              <a:rPr lang="fr-FR" smtClean="0"/>
              <a:t>10/10/2023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/>
              <a:t>Modifiez les styles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7CCE34D-CFF1-4FFE-815B-D050E7ED2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0A24FE-7EA0-4AB7-A794-AF7E7158E8D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8EB27F4A-103A-4702-9921-7D4D4413A207}" type="datetime1">
              <a:rPr lang="fr-FR" smtClean="0"/>
              <a:t>10/10/2023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fr-FR" sz="4800"/>
              <a:t>3DFloat</a:t>
            </a:r>
          </a:p>
        </p:txBody>
      </p:sp>
      <p:sp>
        <p:nvSpPr>
          <p:cNvPr id="14" name="Espace réservé d’image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orme libre : Forme 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 rtlCol="0"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0094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u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Forme libre : Forme 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fr-FR" dirty="0"/>
            </a:p>
          </p:txBody>
        </p:sp>
        <p:sp>
          <p:nvSpPr>
            <p:cNvPr id="36" name="Forme libre : Forme 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37" name="Ovale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38" name="Ovale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</p:grpSp>
      <p:sp>
        <p:nvSpPr>
          <p:cNvPr id="19" name="Forme libre : Forme 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fr-FR" sz="4800" dirty="0"/>
            </a:lvl1pPr>
          </a:lstStyle>
          <a:p>
            <a:pPr lvl="0" rtl="0">
              <a:lnSpc>
                <a:spcPct val="100000"/>
              </a:lnSpc>
            </a:pPr>
            <a:r>
              <a:rPr lang="fr-FR"/>
              <a:t>Modifiez le style du titre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 rtlCol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fr-FR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contenu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fr-FR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fr-FR"/>
              <a:t>Cliquez pour modifier</a:t>
            </a:r>
          </a:p>
        </p:txBody>
      </p:sp>
      <p:sp>
        <p:nvSpPr>
          <p:cNvPr id="21" name="Espace réservé du contenu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Mardi 2 février 20XX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ynthè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rtlCol="0" anchor="t" anchorCtr="0">
            <a:noAutofit/>
          </a:bodyPr>
          <a:lstStyle/>
          <a:p>
            <a:pPr rtl="0"/>
            <a:r>
              <a:rPr lang="fr-FR"/>
              <a:t>Modifiez le style du titre</a:t>
            </a:r>
          </a:p>
        </p:txBody>
      </p:sp>
      <p:sp>
        <p:nvSpPr>
          <p:cNvPr id="10" name="Espace réservé d’image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 rtlCol="0"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Mardi 2 février 20XX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47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Ferme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1" name="Sous-titre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</a:lstStyle>
          <a:p>
            <a:pPr rtl="0"/>
            <a:r>
              <a:rPr lang="fr-FR">
                <a:solidFill>
                  <a:schemeClr val="tx1">
                    <a:alpha val="60000"/>
                  </a:schemeClr>
                </a:solidFill>
              </a:rPr>
              <a:t>Modifiez le style des sous-titres du masque</a:t>
            </a:r>
            <a:endParaRPr lang="fr-FR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Espace réservé d’image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2" name="Espace réservé d’image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orme libre : Forme 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5" name="Ovale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Forme libre : Forme 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</p:grp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Mardi 2 février 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31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rtlCol="0" anchor="t" anchorCtr="0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Mardi 2 février 20XX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  <p:sp>
        <p:nvSpPr>
          <p:cNvPr id="19" name="Forme libre : Forme 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orme libre : Forme 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fr-FR" dirty="0"/>
            </a:p>
          </p:txBody>
        </p:sp>
        <p:sp>
          <p:nvSpPr>
            <p:cNvPr id="36" name="Forme libre : Forme 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37" name="Ovale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38" name="Ovale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e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orme libre : Forme 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 rtlCol="0">
            <a:noAutofit/>
          </a:bodyPr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 rtlCol="0">
            <a:noAutofit/>
          </a:bodyPr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Mardi 2 février 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Mardi 2 février 20XX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rtlCol="0" anchor="t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Mardi 2 février 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56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rtlCol="0" anchor="b" anchorCtr="0">
            <a:noAutofit/>
          </a:bodyPr>
          <a:lstStyle>
            <a:lvl1pPr>
              <a:defRPr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rtlCol="0" anchor="t" anchorCtr="0">
            <a:noAutofit/>
          </a:bodyPr>
          <a:lstStyle>
            <a:lvl1pPr>
              <a:buNone/>
              <a:defRPr/>
            </a:lvl1pPr>
          </a:lstStyle>
          <a:p>
            <a:pPr rtl="0">
              <a:lnSpc>
                <a:spcPct val="120000"/>
              </a:lnSpc>
            </a:pPr>
            <a:r>
              <a:rPr lang="fr-FR" sz="1600"/>
              <a:t>Cliquer pour ajouter du texte</a:t>
            </a:r>
          </a:p>
        </p:txBody>
      </p:sp>
      <p:sp>
        <p:nvSpPr>
          <p:cNvPr id="17" name="Espace réservé d’image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22" name="Espace réservé d’image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25" name="Espace réservé d’image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Mardi 2 février 20XX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12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rtlCol="0" anchor="t" anchorCtr="0">
            <a:noAutofit/>
          </a:bodyPr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18" name="Espace réservé d’image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19" name="Espace réservé d’image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20" name="Espace réservé d’image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Mardi 2 février 20XX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 rtlCol="0"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7026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aut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’image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 rtlCol="0"/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/>
              <a:t>Mardi 2 février 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 anchor="b" anchorCtr="0">
            <a:noAutofit/>
          </a:bodyPr>
          <a:lstStyle>
            <a:lvl1pPr>
              <a:defRPr sz="6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</a:lstStyle>
          <a:p>
            <a:pPr rtl="0"/>
            <a:r>
              <a:rPr lang="fr-FR">
                <a:solidFill>
                  <a:schemeClr val="tx1">
                    <a:alpha val="60000"/>
                  </a:schemeClr>
                </a:solidFill>
              </a:rPr>
              <a:t>Modifiez le style des sous-titres du masque</a:t>
            </a:r>
            <a:endParaRPr lang="fr-FR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9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aut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’image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rtlCol="0"/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 rtlCol="0"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pPr rtl="0"/>
            <a:r>
              <a:rPr lang="fr-FR">
                <a:solidFill>
                  <a:schemeClr val="tx1">
                    <a:alpha val="60000"/>
                  </a:schemeClr>
                </a:solidFill>
              </a:rPr>
              <a:t>Modifiez le style des sous-titres du masque</a:t>
            </a:r>
            <a:endParaRPr lang="fr-FR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rtlCol="0"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hronologie du tableau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orme libre : Forme 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15" name="Ovale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fr-FR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fr-FR" dirty="0"/>
            </a:lvl1pPr>
          </a:lstStyle>
          <a:p>
            <a:pPr lvl="0" rtl="0">
              <a:lnSpc>
                <a:spcPct val="100000"/>
              </a:lnSpc>
            </a:pPr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 rtlCol="0">
            <a:noAutofit/>
          </a:bodyPr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Mardi 2 février 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rtlCol="0" anchor="b" anchorCtr="0">
            <a:noAutofit/>
          </a:bodyPr>
          <a:lstStyle>
            <a:lvl1pPr>
              <a:defRPr sz="40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orme libre 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10" name="Forme libre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11" name="Forme libre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</p:grpSp>
      <p:sp>
        <p:nvSpPr>
          <p:cNvPr id="12" name="Ovale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’image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Mardi 2 février 20XX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08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 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fr-FR"/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sp>
        <p:nvSpPr>
          <p:cNvPr id="40" name="Titre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 rtlCol="0">
            <a:noAutofit/>
          </a:bodyPr>
          <a:lstStyle/>
          <a:p>
            <a:pPr rtl="0"/>
            <a:r>
              <a:rPr lang="fr-FR"/>
              <a:t>Équipe</a:t>
            </a:r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54" name="Ovale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55" name="Ovale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</p:grpSp>
      <p:sp>
        <p:nvSpPr>
          <p:cNvPr id="56" name="Espace réservé d’image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57" name="Espace réservé d’image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58" name="Espace réservé d’image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59" name="Espace réservé d’image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63" name="Espace réservé du texte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fr-FR"/>
              <a:t>Nom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fr-FR"/>
              <a:t>Titre</a:t>
            </a:r>
          </a:p>
        </p:txBody>
      </p:sp>
      <p:sp>
        <p:nvSpPr>
          <p:cNvPr id="65" name="Espace réservé du texte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fr-FR"/>
              <a:t>Nom</a:t>
            </a:r>
          </a:p>
        </p:txBody>
      </p:sp>
      <p:sp>
        <p:nvSpPr>
          <p:cNvPr id="64" name="Espace réservé du texte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fr-FR"/>
              <a:t>Titre</a:t>
            </a:r>
          </a:p>
        </p:txBody>
      </p:sp>
      <p:sp>
        <p:nvSpPr>
          <p:cNvPr id="67" name="Espace réservé du texte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fr-FR"/>
              <a:t>Nom</a:t>
            </a:r>
          </a:p>
        </p:txBody>
      </p:sp>
      <p:sp>
        <p:nvSpPr>
          <p:cNvPr id="66" name="Espace réservé du texte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fr-FR"/>
              <a:t>Titre</a:t>
            </a:r>
          </a:p>
        </p:txBody>
      </p:sp>
      <p:sp>
        <p:nvSpPr>
          <p:cNvPr id="69" name="Espace réservé du texte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fr-FR"/>
              <a:t>Nom</a:t>
            </a:r>
          </a:p>
        </p:txBody>
      </p:sp>
      <p:sp>
        <p:nvSpPr>
          <p:cNvPr id="68" name="Espace réservé du texte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fr-FR"/>
              <a:t>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Mardi 2 février 20XX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77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u 2 colonnes (diapositive de comparais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e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fr-FR" sz="4800" dirty="0"/>
            </a:lvl1pPr>
          </a:lstStyle>
          <a:p>
            <a:pPr lvl="0" rtl="0">
              <a:lnSpc>
                <a:spcPct val="100000"/>
              </a:lnSpc>
            </a:pPr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 rtlCol="0" anchor="b">
            <a:no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 rtlCol="0"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fr-FR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 rtlCol="0"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Mardi 2 février 20XX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39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 rtl="0">
              <a:lnSpc>
                <a:spcPct val="100000"/>
              </a:lnSpc>
            </a:pPr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rtl="0"/>
            <a:r>
              <a:rPr lang="fr-FR"/>
              <a:t>Modifiez les styles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r>
              <a:rPr lang="fr-FR"/>
              <a:t>Mardi 2 février 20XX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r>
              <a:rPr lang="fr-FR"/>
              <a:t>Exemple de Texte de Pied de page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fld id="{DBA1B0FB-D917-4C8C-928F-313BD683BF39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33" r:id="rId3"/>
    <p:sldLayoutId id="2147483687" r:id="rId4"/>
    <p:sldLayoutId id="2147483734" r:id="rId5"/>
    <p:sldLayoutId id="2147483686" r:id="rId6"/>
    <p:sldLayoutId id="2147483696" r:id="rId7"/>
    <p:sldLayoutId id="2147483707" r:id="rId8"/>
    <p:sldLayoutId id="2147483689" r:id="rId9"/>
    <p:sldLayoutId id="2147483697" r:id="rId10"/>
    <p:sldLayoutId id="2147483731" r:id="rId11"/>
    <p:sldLayoutId id="2147483693" r:id="rId12"/>
    <p:sldLayoutId id="2147483685" r:id="rId13"/>
    <p:sldLayoutId id="2147483688" r:id="rId14"/>
    <p:sldLayoutId id="2147483691" r:id="rId15"/>
    <p:sldLayoutId id="2147483692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f-tc.fr/Lycee/file/Premiere%20Specialite/02%20-%20Analyse%20spectrale/Vid%C3%A9os/Hachette%20-%20Dosage%20par%20etalonnage.mp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het.colorado.edu/sims/html/beers-law-lab/latest/beers-law-lab_fr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-labosims.org/animations/absorbance/abs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-tc.fr/Lycee/file/Premiere%20Specialite/02%20-%20Analyse%20spectrale/Animations/Principe%20du%20spectrophotometre.sw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rof-tc.fr/Lycee/file/Premiere%20Specialite/02%20-%20Analyse%20spectrale/Animations/Principe%20du%20Colorimetre.sw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2360" y="0"/>
            <a:ext cx="4739640" cy="1556237"/>
          </a:xfrm>
        </p:spPr>
        <p:txBody>
          <a:bodyPr rtlCol="0" anchor="b" anchorCtr="0">
            <a:normAutofit/>
          </a:bodyPr>
          <a:lstStyle/>
          <a:p>
            <a:pPr algn="ctr" rtl="0"/>
            <a:r>
              <a:rPr lang="fr-FR" dirty="0">
                <a:latin typeface="Comic Sans MS" panose="030F0702030302020204" pitchFamily="66" charset="0"/>
              </a:rPr>
              <a:t>ANALYSE SPECTRALE</a:t>
            </a:r>
          </a:p>
        </p:txBody>
      </p:sp>
      <p:pic>
        <p:nvPicPr>
          <p:cNvPr id="14" name="Espace réservé d’image 13" descr="Arrière-plan numérique Point de données">
            <a:extLst>
              <a:ext uri="{FF2B5EF4-FFF2-40B4-BE49-F238E27FC236}">
                <a16:creationId xmlns:a16="http://schemas.microsoft.com/office/drawing/2014/main" id="{9A8AD548-922D-4E1D-B19C-5F6E808B81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452360" cy="6858000"/>
          </a:xfrm>
        </p:spPr>
      </p:pic>
      <p:sp>
        <p:nvSpPr>
          <p:cNvPr id="6" name="Sous-titre 22">
            <a:extLst>
              <a:ext uri="{FF2B5EF4-FFF2-40B4-BE49-F238E27FC236}">
                <a16:creationId xmlns:a16="http://schemas.microsoft.com/office/drawing/2014/main" id="{32F868F7-BF30-5093-E588-A08C2505FF80}"/>
              </a:ext>
            </a:extLst>
          </p:cNvPr>
          <p:cNvSpPr txBox="1">
            <a:spLocks/>
          </p:cNvSpPr>
          <p:nvPr/>
        </p:nvSpPr>
        <p:spPr>
          <a:xfrm>
            <a:off x="7452360" y="5822830"/>
            <a:ext cx="4739640" cy="1035169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>
                <a:latin typeface="Comic Sans MS" panose="030F0702030302020204" pitchFamily="66" charset="0"/>
              </a:rPr>
              <a:t>Prof-TC</a:t>
            </a:r>
          </a:p>
          <a:p>
            <a:pPr marL="0" indent="0" algn="ctr">
              <a:buNone/>
            </a:pPr>
            <a:r>
              <a:rPr lang="fr-FR" dirty="0">
                <a:latin typeface="Comic Sans MS" panose="030F0702030302020204" pitchFamily="66" charset="0"/>
              </a:rPr>
              <a:t>www.prof-tc.fr</a:t>
            </a:r>
          </a:p>
        </p:txBody>
      </p:sp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B2CD7218-EB51-826E-7CD6-ECE0805A9ED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6540" y="917067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765FEA80-0113-A46B-620E-DA6AA3371B8E}"/>
              </a:ext>
            </a:extLst>
          </p:cNvPr>
          <p:cNvSpPr txBox="1"/>
          <p:nvPr/>
        </p:nvSpPr>
        <p:spPr>
          <a:xfrm>
            <a:off x="0" y="110001"/>
            <a:ext cx="12192000" cy="4325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Pour mesurer une absorbance au spectrophotomètre, on procède en plusieurs étapes: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Déterminer la longueur d’onde </a:t>
            </a:r>
            <a:r>
              <a:rPr lang="fr-FR" sz="2800" dirty="0" err="1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2400" baseline="-25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max</a:t>
            </a: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pour laquelle le spectre d'absorption de l'espèce chimique présente une absorbance maximale.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Faire le blanc, c’est-à-dire mesurer l’absorbance du solvant pur, qui servira de référence.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Pour la longueur d’onde </a:t>
            </a:r>
            <a:r>
              <a:rPr lang="fr-FR" sz="2800" dirty="0" err="1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2400" baseline="-25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max</a:t>
            </a: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mesurer l’absorbance des solutions étalons et réaliser la droite d’étalonnage représentant la loi de Beer-Lambert, </a:t>
            </a:r>
            <a:r>
              <a:rPr lang="fr-FR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 = </a:t>
            </a:r>
            <a:r>
              <a:rPr lang="fr-FR" sz="2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kxC</a:t>
            </a: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Mesurer l’absorbance A de la solution à doser.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Déterminer sa concentration C en exploitant la courbe d'étalonnage.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869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B2CD7218-EB51-826E-7CD6-ECE0805A9ED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6540" y="917067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11B0AF2F-C548-F629-F3DB-77B7C027EF37}"/>
              </a:ext>
            </a:extLst>
          </p:cNvPr>
          <p:cNvSpPr txBox="1"/>
          <p:nvPr/>
        </p:nvSpPr>
        <p:spPr>
          <a:xfrm>
            <a:off x="-1464" y="68003"/>
            <a:ext cx="12193464" cy="930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courbe A=f(</a:t>
            </a:r>
            <a:r>
              <a:rPr lang="fr-FR" sz="2800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 qui représente l'absorbance A en fonction de la longueur d'onde </a:t>
            </a:r>
            <a:r>
              <a:rPr lang="fr-FR" sz="2800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est appelée le spectre de l'échantillon.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 descr="Absorbance et loi de Beer-Lambert ← Mathrix">
            <a:extLst>
              <a:ext uri="{FF2B5EF4-FFF2-40B4-BE49-F238E27FC236}">
                <a16:creationId xmlns:a16="http://schemas.microsoft.com/office/drawing/2014/main" id="{A93D95C1-FA69-3A39-8808-2165D5C2C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689" y="1239251"/>
            <a:ext cx="7720622" cy="4952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9301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B2CD7218-EB51-826E-7CD6-ECE0805A9ED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6540" y="917067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184DE2E2-6B7E-13C2-66F1-4752BE474B19}"/>
              </a:ext>
            </a:extLst>
          </p:cNvPr>
          <p:cNvSpPr txBox="1"/>
          <p:nvPr/>
        </p:nvSpPr>
        <p:spPr>
          <a:xfrm>
            <a:off x="-1464" y="131643"/>
            <a:ext cx="12193464" cy="864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courbe ci-dessous représente l'absorbance pour les formes acide (</a:t>
            </a:r>
            <a:r>
              <a:rPr lang="fr-FR" sz="24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HInd</a:t>
            </a: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 et basique (</a:t>
            </a:r>
            <a:r>
              <a:rPr lang="fr-FR" sz="24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Ind</a:t>
            </a:r>
            <a:r>
              <a:rPr lang="fr-FR" sz="2400" baseline="30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 du BBT (Bleu de </a:t>
            </a:r>
            <a:r>
              <a:rPr lang="fr-FR" sz="24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BromoThymol</a:t>
            </a: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BB7E78DA-2F45-CE88-CEBD-5C2A7D8B14A7}"/>
              </a:ext>
            </a:extLst>
          </p:cNvPr>
          <p:cNvGrpSpPr/>
          <p:nvPr/>
        </p:nvGrpSpPr>
        <p:grpSpPr>
          <a:xfrm>
            <a:off x="1589942" y="1389185"/>
            <a:ext cx="9012115" cy="5337172"/>
            <a:chOff x="0" y="0"/>
            <a:chExt cx="5875867" cy="339090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BBB55DC1-C400-63BD-2757-C968BD8C3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875867" cy="3390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19A8BF5-6A47-9EEE-91C6-B32CAF5F9A28}"/>
                </a:ext>
              </a:extLst>
            </p:cNvPr>
            <p:cNvSpPr/>
            <p:nvPr/>
          </p:nvSpPr>
          <p:spPr>
            <a:xfrm>
              <a:off x="2379541" y="8"/>
              <a:ext cx="588010" cy="1689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30249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B2CD7218-EB51-826E-7CD6-ECE0805A9ED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6540" y="917067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83A4BDFE-A4C9-4DA4-FE00-A7B3DC5ADEDA}"/>
              </a:ext>
            </a:extLst>
          </p:cNvPr>
          <p:cNvSpPr txBox="1"/>
          <p:nvPr/>
        </p:nvSpPr>
        <p:spPr>
          <a:xfrm>
            <a:off x="0" y="369249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0" i="0" u="none" strike="noStrike" dirty="0">
                <a:solidFill>
                  <a:srgbClr val="00FF00"/>
                </a:solidFill>
                <a:effectLst/>
                <a:latin typeface="Comic Sans MS" panose="030F0702030302020204" pitchFamily="66" charset="0"/>
                <a:hlinkClick r:id="rId2"/>
              </a:rPr>
              <a:t>Dosage par étalonnage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626937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>
            <a:extLst>
              <a:ext uri="{FF2B5EF4-FFF2-40B4-BE49-F238E27FC236}">
                <a16:creationId xmlns:a16="http://schemas.microsoft.com/office/drawing/2014/main" id="{F8FAEED9-1ECD-45F9-87A0-9394BAEAB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914400"/>
            <a:ext cx="5437187" cy="1479203"/>
          </a:xfrm>
        </p:spPr>
        <p:txBody>
          <a:bodyPr rtlCol="0"/>
          <a:lstStyle/>
          <a:p>
            <a:pPr algn="ctr" rtl="0"/>
            <a:r>
              <a:rPr lang="fr-FR" dirty="0">
                <a:latin typeface="Comic Sans MS" panose="030F0702030302020204" pitchFamily="66" charset="0"/>
              </a:rPr>
              <a:t>ANALYSE SPECTRALE</a:t>
            </a:r>
          </a:p>
        </p:txBody>
      </p:sp>
      <p:sp>
        <p:nvSpPr>
          <p:cNvPr id="23" name="Sous-titre 22">
            <a:extLst>
              <a:ext uri="{FF2B5EF4-FFF2-40B4-BE49-F238E27FC236}">
                <a16:creationId xmlns:a16="http://schemas.microsoft.com/office/drawing/2014/main" id="{8E5E4638-9BCB-4C2E-914F-CC868E202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4285638"/>
            <a:ext cx="5437187" cy="1167084"/>
          </a:xfrm>
        </p:spPr>
        <p:txBody>
          <a:bodyPr rtlCol="0"/>
          <a:lstStyle/>
          <a:p>
            <a:pPr algn="ctr" rtl="0"/>
            <a:r>
              <a:rPr lang="fr-FR" dirty="0">
                <a:latin typeface="Comic Sans MS" panose="030F0702030302020204" pitchFamily="66" charset="0"/>
              </a:rPr>
              <a:t>Prof-TC</a:t>
            </a:r>
          </a:p>
          <a:p>
            <a:pPr algn="ctr" rtl="0"/>
            <a:r>
              <a:rPr lang="fr-FR" dirty="0">
                <a:latin typeface="Comic Sans MS" panose="030F0702030302020204" pitchFamily="66" charset="0"/>
              </a:rPr>
              <a:t>www.prof-tc.fr</a:t>
            </a:r>
          </a:p>
        </p:txBody>
      </p:sp>
      <p:pic>
        <p:nvPicPr>
          <p:cNvPr id="27" name="Espace réservé d’image 26" descr="Arrière-plan numérique Point de données">
            <a:extLst>
              <a:ext uri="{FF2B5EF4-FFF2-40B4-BE49-F238E27FC236}">
                <a16:creationId xmlns:a16="http://schemas.microsoft.com/office/drawing/2014/main" id="{9E660784-34E2-4CDA-926A-DDD6AAF350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6248" y="548640"/>
            <a:ext cx="5084064" cy="2880360"/>
          </a:xfrm>
        </p:spPr>
      </p:pic>
      <p:pic>
        <p:nvPicPr>
          <p:cNvPr id="33" name="Espace réservé d’image 32" descr="Arrière-plan numérique Point de données">
            <a:extLst>
              <a:ext uri="{FF2B5EF4-FFF2-40B4-BE49-F238E27FC236}">
                <a16:creationId xmlns:a16="http://schemas.microsoft.com/office/drawing/2014/main" id="{48106962-23C6-4DFE-BB3A-E5FFF03F38C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6248" y="3429000"/>
            <a:ext cx="5084064" cy="2880360"/>
          </a:xfrm>
        </p:spPr>
      </p:pic>
    </p:spTree>
    <p:extLst>
      <p:ext uri="{BB962C8B-B14F-4D97-AF65-F5344CB8AC3E}">
        <p14:creationId xmlns:p14="http://schemas.microsoft.com/office/powerpoint/2010/main" val="3247798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>
            <a:extLst>
              <a:ext uri="{FF2B5EF4-FFF2-40B4-BE49-F238E27FC236}">
                <a16:creationId xmlns:a16="http://schemas.microsoft.com/office/drawing/2014/main" id="{022125B5-C6AD-0BB9-F5F7-36596BFD188D}"/>
              </a:ext>
            </a:extLst>
          </p:cNvPr>
          <p:cNvSpPr txBox="1"/>
          <p:nvPr/>
        </p:nvSpPr>
        <p:spPr>
          <a:xfrm>
            <a:off x="0" y="6636"/>
            <a:ext cx="12192000" cy="1351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2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1 - Spectre de la lumière blanche</a:t>
            </a:r>
            <a:endParaRPr lang="fr-FR" sz="3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B2CD7218-EB51-826E-7CD6-ECE0805A9ED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6540" y="917067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Image 1" descr="Une image contenant texte, périphérique&#10;&#10;Description générée automatiquement">
            <a:extLst>
              <a:ext uri="{FF2B5EF4-FFF2-40B4-BE49-F238E27FC236}">
                <a16:creationId xmlns:a16="http://schemas.microsoft.com/office/drawing/2014/main" id="{86CF94A9-BAC6-1EB1-7BCA-C35CC968E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94604"/>
            <a:ext cx="12191999" cy="4968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323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B2CD7218-EB51-826E-7CD6-ECE0805A9ED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6540" y="917067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4B5601B8-2E0E-5703-B931-E2927A688332}"/>
              </a:ext>
            </a:extLst>
          </p:cNvPr>
          <p:cNvSpPr txBox="1"/>
          <p:nvPr/>
        </p:nvSpPr>
        <p:spPr>
          <a:xfrm>
            <a:off x="0" y="0"/>
            <a:ext cx="12192000" cy="594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2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2 - Synthèse des couleurs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BC3D5B6-20E1-F7B3-1829-991C1F7FDCDB}"/>
              </a:ext>
            </a:extLst>
          </p:cNvPr>
          <p:cNvSpPr txBox="1"/>
          <p:nvPr/>
        </p:nvSpPr>
        <p:spPr>
          <a:xfrm>
            <a:off x="1" y="594778"/>
            <a:ext cx="12191999" cy="1754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On peut simplifier le spectre en considérant que notre œil voit essentiellement les </a:t>
            </a:r>
            <a:r>
              <a:rPr lang="fr-FR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radiations bleues, vertes et rouges et recompose les couleurs intermédiaires.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Quand un objet est éclairé ou traversé par la lumière, il va absorber certaines couleurs et réémettre les couleurs non absorbées dont on verra le mélange.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B55C7D52-16D4-52EC-2F93-13F402ADE994}"/>
              </a:ext>
            </a:extLst>
          </p:cNvPr>
          <p:cNvGrpSpPr/>
          <p:nvPr/>
        </p:nvGrpSpPr>
        <p:grpSpPr>
          <a:xfrm>
            <a:off x="2383399" y="2499629"/>
            <a:ext cx="7425202" cy="4018917"/>
            <a:chOff x="0" y="0"/>
            <a:chExt cx="3925570" cy="2657475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26BBA657-C391-A895-2ED4-ACBA778EE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925570" cy="2657475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E6B059-CE32-3451-4E48-C7303FA4FBCA}"/>
                </a:ext>
              </a:extLst>
            </p:cNvPr>
            <p:cNvSpPr/>
            <p:nvPr/>
          </p:nvSpPr>
          <p:spPr>
            <a:xfrm>
              <a:off x="842916" y="1593499"/>
              <a:ext cx="2009775" cy="20955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95562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B2CD7218-EB51-826E-7CD6-ECE0805A9ED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6540" y="917067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48DA41E4-6B62-4C07-7D9E-4A0AF66FBE27}"/>
              </a:ext>
            </a:extLst>
          </p:cNvPr>
          <p:cNvSpPr txBox="1"/>
          <p:nvPr/>
        </p:nvSpPr>
        <p:spPr>
          <a:xfrm>
            <a:off x="0" y="14770"/>
            <a:ext cx="12192000" cy="594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200" b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3 - Spectre d’absorption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1A59E78-48E3-906D-DB9F-7BD3B334B68D}"/>
              </a:ext>
            </a:extLst>
          </p:cNvPr>
          <p:cNvSpPr txBox="1"/>
          <p:nvPr/>
        </p:nvSpPr>
        <p:spPr>
          <a:xfrm>
            <a:off x="-1464" y="720727"/>
            <a:ext cx="12192000" cy="864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 spectre d’absorption d’une espèce chimique décrit la manière dont la lumière incidente est absorbée par l’espèce en fonction de la longueur d’onde de la lumière.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6399136-21DA-D0B8-6C83-A59F517D03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929" y="2069783"/>
            <a:ext cx="6822141" cy="420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10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B2CD7218-EB51-826E-7CD6-ECE0805A9ED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6540" y="917067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C8B4CCA4-2E93-D0E7-3025-CBF2CA599BB4}"/>
              </a:ext>
            </a:extLst>
          </p:cNvPr>
          <p:cNvSpPr txBox="1"/>
          <p:nvPr/>
        </p:nvSpPr>
        <p:spPr>
          <a:xfrm>
            <a:off x="-1464" y="0"/>
            <a:ext cx="12193464" cy="594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2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4 - Absorbance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348469-F13E-6CE6-35AE-46191AB636A5}"/>
              </a:ext>
            </a:extLst>
          </p:cNvPr>
          <p:cNvSpPr txBox="1"/>
          <p:nvPr/>
        </p:nvSpPr>
        <p:spPr>
          <a:xfrm>
            <a:off x="-2196" y="710813"/>
            <a:ext cx="12193464" cy="2152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On éclaire une cuve de longueur l avec une lumière colorée (autour de la longueur d’onde </a:t>
            </a:r>
            <a:r>
              <a:rPr lang="fr-FR" sz="2400" dirty="0" err="1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2400" baseline="-25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max</a:t>
            </a: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fr-FR" sz="2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On mesure l’intensité I</a:t>
            </a:r>
            <a:r>
              <a:rPr lang="fr-FR" sz="2400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du faisceau traversant une cuve remplie de solvant, et l’intensité I du faisceau traversant la cuve remplie d’une solution colorée de concentration C en mol.L</a:t>
            </a:r>
            <a:r>
              <a:rPr lang="fr-FR" sz="2400" baseline="30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736B495-C835-E8C1-A336-856D9798E5BA}"/>
              </a:ext>
            </a:extLst>
          </p:cNvPr>
          <p:cNvSpPr txBox="1"/>
          <p:nvPr/>
        </p:nvSpPr>
        <p:spPr>
          <a:xfrm>
            <a:off x="-2197" y="2855970"/>
            <a:ext cx="7519619" cy="864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On appelle transmittance T (0% à 100%) le rapport entre l’intensités I et I</a:t>
            </a:r>
            <a:r>
              <a:rPr lang="fr-FR" sz="2400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45B9F6D-9DDA-87DC-3650-4A7FB2DE0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57" y="2867285"/>
            <a:ext cx="4422950" cy="254877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7355E75-6BE5-8C01-34ED-E5043B6983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832" r="42862"/>
          <a:stretch/>
        </p:blipFill>
        <p:spPr>
          <a:xfrm>
            <a:off x="3055037" y="3764269"/>
            <a:ext cx="1405150" cy="1044227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8DBFE5BA-B07F-0DC1-1707-8B826D805037}"/>
              </a:ext>
            </a:extLst>
          </p:cNvPr>
          <p:cNvSpPr txBox="1"/>
          <p:nvPr/>
        </p:nvSpPr>
        <p:spPr>
          <a:xfrm>
            <a:off x="0" y="4741835"/>
            <a:ext cx="7517422" cy="469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On appelle absorbance A (sans unité) la quantité: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6468C641-A29C-63D9-6C65-FE8944E950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042" r="33685"/>
          <a:stretch/>
        </p:blipFill>
        <p:spPr>
          <a:xfrm>
            <a:off x="2186318" y="5375589"/>
            <a:ext cx="3142587" cy="82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32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B2CD7218-EB51-826E-7CD6-ECE0805A9ED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6540" y="917067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08114044-D48B-AA81-498D-FA70AF53ACC9}"/>
              </a:ext>
            </a:extLst>
          </p:cNvPr>
          <p:cNvSpPr txBox="1"/>
          <p:nvPr/>
        </p:nvSpPr>
        <p:spPr>
          <a:xfrm>
            <a:off x="0" y="0"/>
            <a:ext cx="12192000" cy="594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2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5 - Loi de Beer Lambert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398DDA-EB0C-10ED-0F42-D273AB56D034}"/>
              </a:ext>
            </a:extLst>
          </p:cNvPr>
          <p:cNvSpPr txBox="1"/>
          <p:nvPr/>
        </p:nvSpPr>
        <p:spPr>
          <a:xfrm>
            <a:off x="0" y="604788"/>
            <a:ext cx="12192000" cy="3111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bsorbance d'une solution colorée </a:t>
            </a:r>
            <a:r>
              <a:rPr lang="fr-FR" sz="2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A(</a:t>
            </a:r>
            <a:r>
              <a:rPr lang="fr-FR" sz="2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fr-FR" sz="2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de concentration C : 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A(</a:t>
            </a:r>
            <a:r>
              <a:rPr lang="fr-FR" sz="2800" b="1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2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 = </a:t>
            </a:r>
            <a:r>
              <a:rPr lang="fr-FR" sz="2800" b="1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2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FR" sz="2800" b="1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2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).L.C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A(</a:t>
            </a:r>
            <a:r>
              <a:rPr lang="fr-FR" sz="2400" b="1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2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Absorbance (sans unité).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2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FR" sz="2400" b="1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2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Coefficient d'absorption molaire qui dépend du solvant de la température et de la longueur d'onde (unité: m</a:t>
            </a:r>
            <a:r>
              <a:rPr lang="fr-FR" sz="2400" baseline="30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mol</a:t>
            </a:r>
            <a:r>
              <a:rPr lang="fr-FR" sz="2400" baseline="30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.L).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Epaisseur de solution traversée (unité: m)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Concentration de la solution (unité: mol.m</a:t>
            </a:r>
            <a:r>
              <a:rPr lang="fr-FR" sz="2400" baseline="30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-3</a:t>
            </a: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F1E5A11-6DEC-A0E3-E0B2-5F92CDA0B0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2" y="3716024"/>
            <a:ext cx="4301588" cy="2980700"/>
          </a:xfrm>
          <a:prstGeom prst="rect">
            <a:avLst/>
          </a:prstGeom>
        </p:spPr>
      </p:pic>
      <p:pic>
        <p:nvPicPr>
          <p:cNvPr id="7" name="Image 6" descr="Qu'est ce qu'un spectre UV-visible ?">
            <a:extLst>
              <a:ext uri="{FF2B5EF4-FFF2-40B4-BE49-F238E27FC236}">
                <a16:creationId xmlns:a16="http://schemas.microsoft.com/office/drawing/2014/main" id="{12004238-D885-D26C-A4C1-0CF0782E7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65" y="3716024"/>
            <a:ext cx="4929403" cy="29807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Étoile : 5 branches 7">
            <a:hlinkClick r:id="rId4"/>
            <a:extLst>
              <a:ext uri="{FF2B5EF4-FFF2-40B4-BE49-F238E27FC236}">
                <a16:creationId xmlns:a16="http://schemas.microsoft.com/office/drawing/2014/main" id="{BDDC8D7C-7E2F-DF81-163C-FC278C71649F}"/>
              </a:ext>
            </a:extLst>
          </p:cNvPr>
          <p:cNvSpPr/>
          <p:nvPr/>
        </p:nvSpPr>
        <p:spPr>
          <a:xfrm>
            <a:off x="5501222" y="4843317"/>
            <a:ext cx="594778" cy="594778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4314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B2CD7218-EB51-826E-7CD6-ECE0805A9ED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6540" y="917067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0708DE4-EB80-4A3F-B22D-09C11C9E3458}"/>
              </a:ext>
            </a:extLst>
          </p:cNvPr>
          <p:cNvSpPr txBox="1"/>
          <p:nvPr/>
        </p:nvSpPr>
        <p:spPr>
          <a:xfrm>
            <a:off x="-1464" y="0"/>
            <a:ext cx="12193464" cy="594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2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6 - Couleur et absorbance d'une solution colorée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562FC12-A026-D3BA-41CD-79CBE40D4108}"/>
              </a:ext>
            </a:extLst>
          </p:cNvPr>
          <p:cNvSpPr txBox="1"/>
          <p:nvPr/>
        </p:nvSpPr>
        <p:spPr>
          <a:xfrm>
            <a:off x="-2196" y="835028"/>
            <a:ext cx="12193464" cy="3280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couleur d’une espèce chimique éclairée par une lumière blanche est la couleur complémentaire de la couleur absorbée.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Une substance incolore, comme l'eau, n'absorbe aucune radiation visible: son absorbance est nulle quel que soit </a:t>
            </a:r>
            <a:r>
              <a:rPr lang="fr-FR" sz="3200" b="1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couleur d'une espèce est la somme des couleurs complémentaires des radiations qu'elle absorbe. 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 descr="cercle-chromatique-TB-Nathan - Aperto Libro !">
            <a:extLst>
              <a:ext uri="{FF2B5EF4-FFF2-40B4-BE49-F238E27FC236}">
                <a16:creationId xmlns:a16="http://schemas.microsoft.com/office/drawing/2014/main" id="{F44A1AF3-F609-E97E-D600-1566750562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t="11065" r="4176" b="24413"/>
          <a:stretch/>
        </p:blipFill>
        <p:spPr bwMode="auto">
          <a:xfrm>
            <a:off x="8430477" y="3593687"/>
            <a:ext cx="3593493" cy="31236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8E9D27E-966D-8749-5519-2CF054DBF83A}"/>
              </a:ext>
            </a:extLst>
          </p:cNvPr>
          <p:cNvSpPr txBox="1"/>
          <p:nvPr/>
        </p:nvSpPr>
        <p:spPr>
          <a:xfrm>
            <a:off x="0" y="3593687"/>
            <a:ext cx="8036169" cy="1259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 cercle chromatique ci-contre représente quelques couleurs ainsi que leur couleur complémentaire (au bout de la flèche).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402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B2CD7218-EB51-826E-7CD6-ECE0805A9ED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6540" y="917067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0A6D2843-B4C3-5AA1-3A65-D0075EDF36AD}"/>
              </a:ext>
            </a:extLst>
          </p:cNvPr>
          <p:cNvSpPr txBox="1"/>
          <p:nvPr/>
        </p:nvSpPr>
        <p:spPr>
          <a:xfrm>
            <a:off x="0" y="0"/>
            <a:ext cx="12192000" cy="864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Par exemple, le spectre d'absorption du dichromate de potassium (2K</a:t>
            </a:r>
            <a:r>
              <a:rPr lang="fr-FR" sz="2400" baseline="30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,Cr</a:t>
            </a:r>
            <a:r>
              <a:rPr lang="fr-FR" sz="2400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fr-FR" sz="2400" baseline="-25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fr-FR" sz="2400" baseline="30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2-</a:t>
            </a: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 compris entre 400nm et 800nm est le suivant: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3EAC0D6-F226-D65E-741B-12312E4FF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53" y="930739"/>
            <a:ext cx="7504455" cy="3104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Une image contenant tasse, boisson, orange, bocal&#10;&#10;Description générée automatiquement">
            <a:extLst>
              <a:ext uri="{FF2B5EF4-FFF2-40B4-BE49-F238E27FC236}">
                <a16:creationId xmlns:a16="http://schemas.microsoft.com/office/drawing/2014/main" id="{78DFEA65-F921-B68B-2F7A-4108388FB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027" y="939531"/>
            <a:ext cx="2729726" cy="30955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9711F65-A5AA-B972-74B2-A7298D33CAC5}"/>
              </a:ext>
            </a:extLst>
          </p:cNvPr>
          <p:cNvSpPr txBox="1"/>
          <p:nvPr/>
        </p:nvSpPr>
        <p:spPr>
          <a:xfrm>
            <a:off x="0" y="4244452"/>
            <a:ext cx="12192000" cy="2739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Pour ce spectre on aura </a:t>
            </a:r>
            <a:r>
              <a:rPr lang="fr-FR" sz="3200" dirty="0" err="1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2400" baseline="-25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max</a:t>
            </a: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≈ 450 nm.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Il absorbe donc les radiations violettes, bleues et une partie des radiations vertes.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Sa couleur est donc la somme des couleurs complémentaires qui sont (d'après le cercle chromatique) le jaune orangé, l'orange et le rouge. La solution a en effet une couleur orangée.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2400" dirty="0"/>
          </a:p>
        </p:txBody>
      </p:sp>
      <p:sp>
        <p:nvSpPr>
          <p:cNvPr id="8" name="Étoile : 5 branches 7">
            <a:hlinkClick r:id="rId4"/>
            <a:extLst>
              <a:ext uri="{FF2B5EF4-FFF2-40B4-BE49-F238E27FC236}">
                <a16:creationId xmlns:a16="http://schemas.microsoft.com/office/drawing/2014/main" id="{5FBF5AB3-61F0-1D1C-CDD5-0D4396AA8EB1}"/>
              </a:ext>
            </a:extLst>
          </p:cNvPr>
          <p:cNvSpPr/>
          <p:nvPr/>
        </p:nvSpPr>
        <p:spPr>
          <a:xfrm>
            <a:off x="8148428" y="939531"/>
            <a:ext cx="594778" cy="594778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41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B2CD7218-EB51-826E-7CD6-ECE0805A9ED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6540" y="917067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CDA12E8E-9753-444E-E72F-6FE38B88F857}"/>
              </a:ext>
            </a:extLst>
          </p:cNvPr>
          <p:cNvSpPr txBox="1"/>
          <p:nvPr/>
        </p:nvSpPr>
        <p:spPr>
          <a:xfrm>
            <a:off x="-1464" y="0"/>
            <a:ext cx="12193464" cy="594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2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7 - Principe de fonctionnement d'un spectrophotomètre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FB47CB-F594-C786-5DD9-89D46FC3F622}"/>
              </a:ext>
            </a:extLst>
          </p:cNvPr>
          <p:cNvSpPr txBox="1"/>
          <p:nvPr/>
        </p:nvSpPr>
        <p:spPr>
          <a:xfrm>
            <a:off x="0" y="597134"/>
            <a:ext cx="12192000" cy="3733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 spectrophotomètre UV-visible est constitué de: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Une source de lumière blanche.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 monochromateur</a:t>
            </a: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permettant de sélectionner une radiation monochromatique de longueur d'onde précise (sur le schéma la longueur d'onde vaut 551 nm).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 sortie du séparateur, un faisceau traverse la cuve contenant le solvant </a:t>
            </a:r>
            <a:r>
              <a:rPr lang="fr-FR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 second faisceau traverse la solution à analyser.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comparaison des 2 faisceaux d'intensités respectives I (la solution) et Io (le solvant) permet de calculer </a:t>
            </a:r>
            <a:r>
              <a:rPr lang="fr-FR" sz="2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l'absorbance A de l'échantillon</a:t>
            </a:r>
            <a:r>
              <a:rPr lang="fr-FR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8A05365-1A6A-3AA8-8BA3-666FF7AD55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" t="6350" r="1564" b="6713"/>
          <a:stretch/>
        </p:blipFill>
        <p:spPr bwMode="auto">
          <a:xfrm>
            <a:off x="2245092" y="4330272"/>
            <a:ext cx="7700351" cy="23782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Étoile : 5 branches 6">
            <a:hlinkClick r:id="rId3"/>
            <a:extLst>
              <a:ext uri="{FF2B5EF4-FFF2-40B4-BE49-F238E27FC236}">
                <a16:creationId xmlns:a16="http://schemas.microsoft.com/office/drawing/2014/main" id="{81B69F5D-0E9F-6D11-E73F-8FC0CC51EF62}"/>
              </a:ext>
            </a:extLst>
          </p:cNvPr>
          <p:cNvSpPr/>
          <p:nvPr/>
        </p:nvSpPr>
        <p:spPr>
          <a:xfrm>
            <a:off x="11359662" y="5882054"/>
            <a:ext cx="594778" cy="594778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 : 5 branches 7">
            <a:hlinkClick r:id="rId4"/>
            <a:extLst>
              <a:ext uri="{FF2B5EF4-FFF2-40B4-BE49-F238E27FC236}">
                <a16:creationId xmlns:a16="http://schemas.microsoft.com/office/drawing/2014/main" id="{1D0DC157-7705-C6BE-EF2A-A741936CAF8B}"/>
              </a:ext>
            </a:extLst>
          </p:cNvPr>
          <p:cNvSpPr/>
          <p:nvPr/>
        </p:nvSpPr>
        <p:spPr>
          <a:xfrm>
            <a:off x="11359662" y="4213996"/>
            <a:ext cx="594778" cy="594778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7892220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4514806.tgt.Office_50301108_TF33713516_Win32_OJ112196127.potx" id="{22996B42-D21B-4B21-8A2E-2EFD633A6008}" vid="{A1A70CD2-AB8C-4833-8F02-56C7A9672AB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811A92-D464-4AC4-A396-BA73B10CEE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{31915EBF-C4B5-45D0-BD6E-FCB0B018A46C}tf33713516_win32</Template>
  <TotalTime>773</TotalTime>
  <Words>692</Words>
  <Application>Microsoft Office PowerPoint</Application>
  <PresentationFormat>Grand écran</PresentationFormat>
  <Paragraphs>50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Comic Sans MS</vt:lpstr>
      <vt:lpstr>Gill Sans MT</vt:lpstr>
      <vt:lpstr>Symbol</vt:lpstr>
      <vt:lpstr>Walbaum Display</vt:lpstr>
      <vt:lpstr>3DFloatVTI</vt:lpstr>
      <vt:lpstr>ANALYSE SPECTRALE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ANALYSE SPECTRALE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LENTILLES MINCES</dc:title>
  <dc:creator>Thierry Chauvet</dc:creator>
  <cp:lastModifiedBy>Thierry Chauvet</cp:lastModifiedBy>
  <cp:revision>39</cp:revision>
  <dcterms:created xsi:type="dcterms:W3CDTF">2022-09-17T08:20:32Z</dcterms:created>
  <dcterms:modified xsi:type="dcterms:W3CDTF">2023-10-10T17:24:52Z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